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1" r:id="rId3"/>
    <p:sldId id="272" r:id="rId4"/>
    <p:sldId id="256" r:id="rId5"/>
    <p:sldId id="262" r:id="rId6"/>
    <p:sldId id="257" r:id="rId7"/>
    <p:sldId id="258" r:id="rId8"/>
    <p:sldId id="259" r:id="rId9"/>
    <p:sldId id="263" r:id="rId10"/>
    <p:sldId id="264" r:id="rId11"/>
    <p:sldId id="265" r:id="rId12"/>
    <p:sldId id="266" r:id="rId13"/>
    <p:sldId id="260" r:id="rId14"/>
    <p:sldId id="267" r:id="rId15"/>
    <p:sldId id="268" r:id="rId16"/>
    <p:sldId id="269" r:id="rId17"/>
    <p:sldId id="270" r:id="rId18"/>
    <p:sldId id="273" r:id="rId19"/>
    <p:sldId id="274" r:id="rId20"/>
    <p:sldId id="277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>
      <p:cViewPr varScale="1">
        <p:scale>
          <a:sx n="110" d="100"/>
          <a:sy n="110" d="100"/>
        </p:scale>
        <p:origin x="163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mailto:dou.100@yandex.r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980728"/>
            <a:ext cx="6984776" cy="32403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Использование развивающих </a:t>
            </a:r>
            <a:r>
              <a:rPr lang="en-US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игр В.В. </a:t>
            </a:r>
            <a:r>
              <a:rPr lang="ru-RU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Воскобовича</a:t>
            </a: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в познавательной и игровой деятельности детей 4-5 лет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725144"/>
            <a:ext cx="6400800" cy="936104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rgbClr val="002060"/>
                </a:solidFill>
              </a:rPr>
              <a:t>Выполнил: </a:t>
            </a:r>
            <a:r>
              <a:rPr lang="ru-RU" sz="2000" dirty="0" smtClean="0">
                <a:solidFill>
                  <a:srgbClr val="002060"/>
                </a:solidFill>
              </a:rPr>
              <a:t>воспитатель Новикова Т.Н.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</a:rPr>
              <a:t>МБДОУ </a:t>
            </a:r>
            <a:r>
              <a:rPr lang="ru-RU" sz="2000" dirty="0" smtClean="0">
                <a:solidFill>
                  <a:srgbClr val="002060"/>
                </a:solidFill>
              </a:rPr>
              <a:t>«Детский </a:t>
            </a:r>
            <a:r>
              <a:rPr lang="ru-RU" sz="2000" dirty="0" smtClean="0">
                <a:solidFill>
                  <a:srgbClr val="002060"/>
                </a:solidFill>
              </a:rPr>
              <a:t>сад </a:t>
            </a:r>
            <a:r>
              <a:rPr lang="ru-RU" sz="2000" dirty="0" smtClean="0">
                <a:solidFill>
                  <a:srgbClr val="002060"/>
                </a:solidFill>
              </a:rPr>
              <a:t>№ 100»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r"/>
            <a:endParaRPr lang="ru-RU" sz="2000" dirty="0">
              <a:solidFill>
                <a:schemeClr val="tx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0234" y="-9939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ru-RU" dirty="0">
                <a:solidFill>
                  <a:srgbClr val="002060"/>
                </a:solidFill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 «Детский сад  № 100»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588" y="5733256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г. Нижний Новгород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2022 год</a:t>
            </a:r>
          </a:p>
        </p:txBody>
      </p:sp>
    </p:spTree>
    <p:extLst>
      <p:ext uri="{BB962C8B-B14F-4D97-AF65-F5344CB8AC3E}">
        <p14:creationId xmlns:p14="http://schemas.microsoft.com/office/powerpoint/2010/main" val="394396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88640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Игровизор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1340768"/>
            <a:ext cx="38164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</a:rPr>
              <a:t>Пособие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заламинированное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поле  в клеточку формата А4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центру поля проведены две оси (вертикальная и горизонтальная) По углам расположены звери (Лев - левый верхний угол, павлин- правый верхний угол, лань- левый нижний угол, пони – правый нижний угол) которые помогают ориентироваться по пространству листа. Так же в пособие входит маркер на водной основе.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030" y="1810298"/>
            <a:ext cx="5474743" cy="3671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104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r="10599"/>
          <a:stretch/>
        </p:blipFill>
        <p:spPr>
          <a:xfrm rot="5400000">
            <a:off x="-523351" y="1177086"/>
            <a:ext cx="4509176" cy="3108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3"/>
          <a:stretch/>
        </p:blipFill>
        <p:spPr>
          <a:xfrm rot="5400000">
            <a:off x="5274291" y="1239067"/>
            <a:ext cx="4621770" cy="2871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6371" y="2755953"/>
            <a:ext cx="4823520" cy="2713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26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1293" y="404664"/>
            <a:ext cx="4772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«Прозрачный квадрат»</a:t>
            </a:r>
            <a:endParaRPr lang="ru-RU" sz="3600" dirty="0"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050995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Times New Roman"/>
              </a:rPr>
              <a:t>«Прозрачный квадрат»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или, как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называют,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</a:rPr>
              <a:t>«Нетающие льдинки»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конструктор из прозрачных пластиковых квадратов с  разной закрашенной частью и  пособия.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2"/>
          <a:stretch/>
        </p:blipFill>
        <p:spPr>
          <a:xfrm rot="5400000">
            <a:off x="2713744" y="1722860"/>
            <a:ext cx="4076552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183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356" r="-565" b="-356"/>
          <a:stretch/>
        </p:blipFill>
        <p:spPr>
          <a:xfrm>
            <a:off x="179512" y="764704"/>
            <a:ext cx="2972349" cy="3519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12000"/>
          <a:stretch/>
        </p:blipFill>
        <p:spPr>
          <a:xfrm>
            <a:off x="3635896" y="3573016"/>
            <a:ext cx="4752528" cy="316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2" r="20000" b="14365"/>
          <a:stretch/>
        </p:blipFill>
        <p:spPr>
          <a:xfrm>
            <a:off x="4572000" y="188640"/>
            <a:ext cx="3229869" cy="318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4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Знаковые конструкторы</a:t>
            </a:r>
            <a:endParaRPr lang="ru-RU" sz="3600" dirty="0"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06979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Times New Roman"/>
              </a:rPr>
              <a:t>Шнур «Затейник»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поле с тремя рядами клепок и шнуром. Ирга способствует развитию внимания, логического мышления, памяти, речи воображения.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4392" y="4142741"/>
            <a:ext cx="432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Times New Roman"/>
              </a:rPr>
              <a:t>Волшебная «Восьмерка»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дощечка с деталями образующие восьмерку. Это своеобразный конструктор, который позволяет запомнить  ребенку цифры и цвета радуги, также помогает развивать память, логическое мышление, мелкую моторику.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53748"/>
            <a:ext cx="3505342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1926" y="1162890"/>
            <a:ext cx="3244646" cy="259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8"/>
          <a:stretch/>
        </p:blipFill>
        <p:spPr>
          <a:xfrm rot="5400000">
            <a:off x="-511958" y="952118"/>
            <a:ext cx="3286080" cy="2047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2570" y="3737034"/>
            <a:ext cx="371241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84"/>
          <a:stretch/>
        </p:blipFill>
        <p:spPr>
          <a:xfrm rot="5400000">
            <a:off x="4038275" y="468649"/>
            <a:ext cx="2688344" cy="2283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441" y="3639291"/>
            <a:ext cx="4059943" cy="2283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5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Фиолетовый Лес</a:t>
            </a:r>
            <a:endParaRPr lang="ru-RU" sz="3600" dirty="0"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906979"/>
            <a:ext cx="7992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Times New Roman"/>
              </a:rPr>
              <a:t>Фиолетовый лес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это 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ковролин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 различными фигурами окружающего мира. Он помогает ознакомить детей с окружающим миром (времена года, природными явлениями, растительным и животным миром). Развивает у детей воображение, творческое мышление, речь.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36912"/>
            <a:ext cx="698477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868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886" y="1286394"/>
            <a:ext cx="413972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44824"/>
            <a:ext cx="468052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800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16632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«</a:t>
            </a:r>
            <a:r>
              <a:rPr lang="ru-RU" sz="3600" dirty="0" err="1" smtClean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Геоконт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endParaRPr lang="ru-RU" sz="3600" dirty="0"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32" y="1052736"/>
            <a:ext cx="3686230" cy="5627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72000" y="1628800"/>
            <a:ext cx="40324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Times New Roman"/>
              </a:rPr>
              <a:t>«</a:t>
            </a:r>
            <a:r>
              <a:rPr lang="ru-RU" sz="2000" b="1" i="1" dirty="0" err="1">
                <a:solidFill>
                  <a:srgbClr val="002060"/>
                </a:solidFill>
                <a:latin typeface="Times New Roman"/>
              </a:rPr>
              <a:t>Геоконт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</a:rPr>
              <a:t>»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геометрический конструктор, 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способствующий развитию сенсорных способностей (цвет, форма, величина), интеллекта (речь, внимание, память, воображение), освоение геометрических представлений, мелкой моторики.</a:t>
            </a:r>
          </a:p>
          <a:p>
            <a:pPr algn="just"/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1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9729" y="1435913"/>
            <a:ext cx="5043461" cy="2836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9"/>
          <a:stretch/>
        </p:blipFill>
        <p:spPr>
          <a:xfrm rot="5400000">
            <a:off x="5418331" y="2912408"/>
            <a:ext cx="435600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3" r="18043"/>
          <a:stretch/>
        </p:blipFill>
        <p:spPr>
          <a:xfrm rot="5400000">
            <a:off x="2017342" y="2455764"/>
            <a:ext cx="5236700" cy="300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6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7868" y="476672"/>
            <a:ext cx="6548264" cy="1008112"/>
          </a:xfrm>
        </p:spPr>
        <p:txBody>
          <a:bodyPr>
            <a:noAutofit/>
          </a:bodyPr>
          <a:lstStyle/>
          <a:p>
            <a: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  <a:t>Курсы повышения квалификации </a:t>
            </a:r>
            <a:b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</a:br>
            <a: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  <a:t>ООО «Развивающие игры </a:t>
            </a:r>
            <a:r>
              <a:rPr lang="ru-RU" sz="1800" dirty="0" err="1" smtClean="0">
                <a:ln>
                  <a:solidFill>
                    <a:srgbClr val="002060"/>
                  </a:solidFill>
                </a:ln>
                <a:latin typeface="+mn-lt"/>
              </a:rPr>
              <a:t>Воскобовича</a:t>
            </a:r>
            <a: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  <a:t>»</a:t>
            </a:r>
            <a:b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</a:br>
            <a: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  <a:t>по дополнительной профессиональной программе </a:t>
            </a:r>
            <a:b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</a:br>
            <a: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  <a:t>«Основы технологии интеллектуально – творческого развития детей «Сказочные лабиринты игры» В.В. </a:t>
            </a:r>
            <a:r>
              <a:rPr lang="ru-RU" sz="1800" dirty="0" err="1" smtClean="0">
                <a:ln>
                  <a:solidFill>
                    <a:srgbClr val="002060"/>
                  </a:solidFill>
                </a:ln>
                <a:latin typeface="+mn-lt"/>
              </a:rPr>
              <a:t>Воскобовича</a:t>
            </a:r>
            <a: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  <a:t> в условиях реализации ФГОС»</a:t>
            </a:r>
            <a:endParaRPr lang="ru-RU" sz="1800" dirty="0">
              <a:ln>
                <a:solidFill>
                  <a:srgbClr val="002060"/>
                </a:solidFill>
              </a:ln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8144" y="378904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152"/>
          <a:stretch/>
        </p:blipFill>
        <p:spPr>
          <a:xfrm rot="5400000">
            <a:off x="-491381" y="3883869"/>
            <a:ext cx="3674901" cy="262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2997" r="13690"/>
          <a:stretch/>
        </p:blipFill>
        <p:spPr>
          <a:xfrm>
            <a:off x="2411760" y="1831587"/>
            <a:ext cx="4320480" cy="305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87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2639" y="188640"/>
            <a:ext cx="4609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Ожидаемый результат</a:t>
            </a:r>
            <a:endParaRPr lang="ru-RU" sz="3600" dirty="0"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124744"/>
            <a:ext cx="77768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осваивают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цифры,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счёт, знание геометрических фигур, умеют ориентироваться на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плоскости;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концентрироваться при выполнении сложных мыслительных операций и доводить начатое дело до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конца;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анализировать, сравнивать,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сопоставлять;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совершенствуется речь, внимание, память,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воображение;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 мелкая моторика рук.</a:t>
            </a:r>
          </a:p>
        </p:txBody>
      </p:sp>
    </p:spTree>
    <p:extLst>
      <p:ext uri="{BB962C8B-B14F-4D97-AF65-F5344CB8AC3E}">
        <p14:creationId xmlns:p14="http://schemas.microsoft.com/office/powerpoint/2010/main" val="36510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4400" y="260648"/>
            <a:ext cx="5195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00206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Советы для воспитателей</a:t>
            </a:r>
            <a:endParaRPr lang="ru-RU" sz="3600" dirty="0">
              <a:solidFill>
                <a:srgbClr val="00206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268760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Ознакомьтесь  с методическими </a:t>
            </a:r>
            <a: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рекомендациями </a:t>
            </a:r>
            <a:r>
              <a:rPr lang="ru-RU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предлагать ребенку.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занятий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спрашивайте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он делает, так как в основном дети работают руками и мало говорят.</a:t>
            </a: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игры не забывать отвлекать ребенка на смену деятельности, так как игры В.В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увлекательны, а надо учитывать возрастные особенности детей.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2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2051720" y="1772816"/>
            <a:ext cx="8382000" cy="2954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AF5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МБДОУ «Детский сад № 100»</a:t>
            </a:r>
            <a:b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ru-RU" sz="24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Адрес: г. Нижний Новгород,</a:t>
            </a:r>
            <a:b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 ул. Бурнаковская, д. 85</a:t>
            </a:r>
            <a:b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Телефон: 4378380</a:t>
            </a:r>
            <a:b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Электронная почта: </a:t>
            </a:r>
            <a:r>
              <a:rPr kumimoji="0" lang="en-US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  <a:hlinkClick r:id="rId2"/>
              </a:rPr>
              <a:t>dou.100@yandex.ru</a:t>
            </a:r>
            <a: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/>
            </a:r>
            <a:b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</a:br>
            <a:r>
              <a:rPr kumimoji="0" lang="ru-RU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Официальный сайт: </a:t>
            </a:r>
            <a:r>
              <a:rPr kumimoji="0" lang="en-US" sz="1800" b="1" i="0" u="none" strike="noStrike" kern="1200" cap="none" spc="-20" normalizeH="0" baseline="0" noProof="0" dirty="0" smtClean="0">
                <a:ln>
                  <a:noFill/>
                </a:ln>
                <a:solidFill>
                  <a:srgbClr val="00632C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https://dou100.ru/</a:t>
            </a:r>
            <a:endParaRPr kumimoji="0" lang="ru-RU" sz="1800" b="1" i="0" u="none" strike="noStrike" kern="1200" cap="none" spc="-20" normalizeH="0" baseline="0" noProof="0" dirty="0">
              <a:ln>
                <a:noFill/>
              </a:ln>
              <a:solidFill>
                <a:srgbClr val="00632C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0" y="1988840"/>
            <a:ext cx="2141220" cy="21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001" y="0"/>
            <a:ext cx="8784976" cy="1254001"/>
          </a:xfrm>
        </p:spPr>
        <p:txBody>
          <a:bodyPr>
            <a:normAutofit/>
          </a:bodyPr>
          <a:lstStyle/>
          <a:p>
            <a: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  <a:t>Участие в образовательном форуме </a:t>
            </a:r>
            <a:b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</a:br>
            <a: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  <a:t>«</a:t>
            </a:r>
            <a:r>
              <a:rPr lang="ru-RU" sz="1800" dirty="0">
                <a:ln>
                  <a:solidFill>
                    <a:srgbClr val="002060"/>
                  </a:solidFill>
                </a:ln>
                <a:latin typeface="+mn-lt"/>
              </a:rPr>
              <a:t>Стратегия непрерывного развития в образовании</a:t>
            </a:r>
            <a: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  <a:t>» </a:t>
            </a:r>
            <a:b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</a:br>
            <a:r>
              <a:rPr lang="ru-RU" sz="1800" dirty="0" smtClean="0">
                <a:ln>
                  <a:solidFill>
                    <a:srgbClr val="002060"/>
                  </a:solidFill>
                </a:ln>
                <a:latin typeface="+mn-lt"/>
              </a:rPr>
              <a:t>(при поддержке ГБОУ ДПО «Нижегородский институт развития образования»)</a:t>
            </a:r>
            <a:endParaRPr lang="ru-RU" sz="1800" dirty="0">
              <a:ln>
                <a:solidFill>
                  <a:srgbClr val="002060"/>
                </a:solidFill>
              </a:ln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9" r="26363"/>
          <a:stretch/>
        </p:blipFill>
        <p:spPr>
          <a:xfrm rot="5400000">
            <a:off x="5416058" y="1340633"/>
            <a:ext cx="249821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7273"/>
          <a:stretch/>
        </p:blipFill>
        <p:spPr>
          <a:xfrm>
            <a:off x="1267869" y="1550897"/>
            <a:ext cx="2863846" cy="2224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20"/>
          <a:stretch/>
        </p:blipFill>
        <p:spPr>
          <a:xfrm rot="5400000">
            <a:off x="524084" y="4150678"/>
            <a:ext cx="283924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850270"/>
            <a:ext cx="2085186" cy="278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858187"/>
            <a:ext cx="2004911" cy="2673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64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812" y="1886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Актуальность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052736"/>
            <a:ext cx="88204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ведущий вид деятельности у детей дошкольного возраста.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игре развиваются способности к воображению, произвольной регуляции действий и чувств, приобретается опыт взаимодействия и взаимопонимания.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развитию, обогащает жизненным опытом, готовит почву для успешной деятельности в реальной жизни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очень результативными в развитии ребенка, их интересно использовать и взрослым и детям, как дома, так и в детском саду .</a:t>
            </a:r>
          </a:p>
        </p:txBody>
      </p:sp>
    </p:spTree>
    <p:extLst>
      <p:ext uri="{BB962C8B-B14F-4D97-AF65-F5344CB8AC3E}">
        <p14:creationId xmlns:p14="http://schemas.microsoft.com/office/powerpoint/2010/main" val="152436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5366" y="783480"/>
            <a:ext cx="496855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Вячеслав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Вадимович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изобретатель, который придумал более 50-ти пособий для развития умственных и творческих способностей ребенка.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Первые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носили конструктивный характер – это был поиск какой-то изюминки. Понимая, что задания и упражнения не так интересны детям как игра, подошел к делу творчески и соединил свои идеи с игровыми моментами, создав универсальные игры, которые можно неоднократно творчески использовать.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Чуть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позже был создан центр ООО «Развивающие игры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разработке, производству, внедрению и распространению методик, развивающих и коррекционных игр.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центр имеет региональных представителей 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практически во всех регионах России.</a:t>
            </a:r>
            <a:endParaRPr lang="ru-RU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22263"/>
            <a:ext cx="3247199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874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4086" y="135051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002060"/>
                </a:solidFill>
              </a:rPr>
              <a:t>Основные принципы методики </a:t>
            </a:r>
          </a:p>
          <a:p>
            <a:pPr lvl="0" algn="ctr"/>
            <a:r>
              <a:rPr lang="ru-RU" sz="3600" dirty="0" smtClean="0">
                <a:solidFill>
                  <a:srgbClr val="002060"/>
                </a:solidFill>
              </a:rPr>
              <a:t>В.В. </a:t>
            </a:r>
            <a:r>
              <a:rPr lang="ru-RU" sz="3600" dirty="0" err="1" smtClean="0">
                <a:solidFill>
                  <a:srgbClr val="002060"/>
                </a:solidFill>
              </a:rPr>
              <a:t>Воскобовича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6242637" y="1283706"/>
            <a:ext cx="2736304" cy="182822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/>
          <p:cNvSpPr/>
          <p:nvPr/>
        </p:nvSpPr>
        <p:spPr>
          <a:xfrm>
            <a:off x="127570" y="1178189"/>
            <a:ext cx="3024336" cy="216482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5725880" y="4329100"/>
            <a:ext cx="3365586" cy="230425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/>
          <p:cNvSpPr/>
          <p:nvPr/>
        </p:nvSpPr>
        <p:spPr>
          <a:xfrm>
            <a:off x="272624" y="4437112"/>
            <a:ext cx="3168352" cy="208823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5783717" y="2649638"/>
            <a:ext cx="450839" cy="3265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233211" y="2616118"/>
            <a:ext cx="39604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259204" y="4236288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796136" y="4174048"/>
            <a:ext cx="57606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6269" y="1803866"/>
            <a:ext cx="1571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сказки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76256" y="1769459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пользой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6269" y="4869160"/>
            <a:ext cx="2141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творческого начала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7212" y="4616281"/>
            <a:ext cx="22142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нетрадиционных заданий различного уровня сложности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0735" y="2493366"/>
            <a:ext cx="2607533" cy="196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6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76112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dirty="0" smtClean="0">
                <a:solidFill>
                  <a:srgbClr val="002060"/>
                </a:solidFill>
              </a:rPr>
              <a:t>Цели занятий с игровыми материалами </a:t>
            </a:r>
            <a:r>
              <a:rPr lang="ru-RU" sz="3600" dirty="0" smtClean="0">
                <a:solidFill>
                  <a:srgbClr val="002060"/>
                </a:solidFill>
              </a:rPr>
              <a:t>В.В. </a:t>
            </a:r>
            <a:r>
              <a:rPr lang="ru-RU" sz="3600" dirty="0" err="1" smtClean="0">
                <a:solidFill>
                  <a:srgbClr val="002060"/>
                </a:solidFill>
              </a:rPr>
              <a:t>Воскобовича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556792"/>
            <a:ext cx="85689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ребенка познавательного интереса и исследовательской деятельности.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наблюдательности, воображения, памяти, внимания, мышления и творчества.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эмоционально-образного и логического начал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базовых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 об окружающем мире, математических понятиях, звукобуквенных явлениях.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59123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Игровой комплекс </a:t>
            </a:r>
            <a:endParaRPr lang="ru-RU" sz="36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ru-RU" sz="36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Коврограф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«Ларчик»</a:t>
            </a:r>
            <a:endParaRPr lang="ru-RU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622011"/>
            <a:ext cx="3888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sz="2000" b="1" i="1" dirty="0" err="1">
                <a:solidFill>
                  <a:srgbClr val="002060"/>
                </a:solidFill>
                <a:latin typeface="Times New Roman"/>
              </a:rPr>
              <a:t>Коврограф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</a:rPr>
              <a:t> «Ларчик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</a:rPr>
              <a:t>»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-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это игровое поле из </a:t>
            </a:r>
            <a:r>
              <a:rPr lang="ru-RU" sz="2000" dirty="0" err="1" smtClean="0">
                <a:solidFill>
                  <a:srgbClr val="002060"/>
                </a:solidFill>
                <a:latin typeface="Times New Roman"/>
              </a:rPr>
              <a:t>ковролина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 и наглядного материала.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Пособие является универсальным так как способствует  сенсорному развитию, развитию психических процессов (память, внимание, мышление, воображение).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/>
              </a:rPr>
              <a:t>	Так же развивает математические, речевые, экологические предпосылки у детей.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12194"/>
            <a:ext cx="4536504" cy="453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504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2606" y="1792846"/>
            <a:ext cx="5687616" cy="3199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15152"/>
          <a:stretch/>
        </p:blipFill>
        <p:spPr>
          <a:xfrm>
            <a:off x="4427984" y="532706"/>
            <a:ext cx="3973718" cy="2859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r="15001"/>
          <a:stretch/>
        </p:blipFill>
        <p:spPr>
          <a:xfrm>
            <a:off x="4614643" y="3546754"/>
            <a:ext cx="3600400" cy="2689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075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504</Words>
  <Application>Microsoft Office PowerPoint</Application>
  <PresentationFormat>Экран (4:3)</PresentationFormat>
  <Paragraphs>72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Wingdings</vt:lpstr>
      <vt:lpstr>Тема Office</vt:lpstr>
      <vt:lpstr>Использование развивающих  игр В.В. Воскобовича  в познавательной и игровой деятельности детей 4-5 лет</vt:lpstr>
      <vt:lpstr>Курсы повышения квалификации  ООО «Развивающие игры Воскобовича» по дополнительной профессиональной программе  «Основы технологии интеллектуально – творческого развития детей «Сказочные лабиринты игры» В.В. Воскобовича в условиях реализации ФГОС»</vt:lpstr>
      <vt:lpstr>Участие в образовательном форуме  «Стратегия непрерывного развития в образовании»  (при поддержке ГБОУ ДПО «Нижегородский институт развития образования»)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 дима</dc:creator>
  <cp:lastModifiedBy>Пользователь Windows</cp:lastModifiedBy>
  <cp:revision>52</cp:revision>
  <dcterms:created xsi:type="dcterms:W3CDTF">2022-10-04T18:09:15Z</dcterms:created>
  <dcterms:modified xsi:type="dcterms:W3CDTF">2022-10-10T08:27:10Z</dcterms:modified>
</cp:coreProperties>
</file>